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83" r:id="rId4"/>
    <p:sldId id="265" r:id="rId5"/>
    <p:sldId id="272" r:id="rId6"/>
    <p:sldId id="270" r:id="rId7"/>
    <p:sldId id="285" r:id="rId8"/>
    <p:sldId id="273" r:id="rId9"/>
    <p:sldId id="286" r:id="rId10"/>
    <p:sldId id="287" r:id="rId11"/>
    <p:sldId id="288" r:id="rId12"/>
    <p:sldId id="289" r:id="rId13"/>
    <p:sldId id="290" r:id="rId14"/>
    <p:sldId id="293" r:id="rId15"/>
    <p:sldId id="294" r:id="rId16"/>
    <p:sldId id="292" r:id="rId17"/>
    <p:sldId id="257" r:id="rId18"/>
    <p:sldId id="291" r:id="rId19"/>
    <p:sldId id="258" r:id="rId20"/>
    <p:sldId id="259" r:id="rId21"/>
    <p:sldId id="282" r:id="rId22"/>
    <p:sldId id="260" r:id="rId23"/>
    <p:sldId id="261" r:id="rId24"/>
    <p:sldId id="262" r:id="rId25"/>
    <p:sldId id="263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>
        <p:scale>
          <a:sx n="115" d="100"/>
          <a:sy n="115" d="100"/>
        </p:scale>
        <p:origin x="4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0D33-1124-0140-8351-C3AA740D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C3A32-CBE2-5487-A659-CCF0274E2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2DD9F-49AE-91CF-5BF0-AFF1B833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16BE6-9E2B-63AF-AF87-5ABA4FB5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2CF1-C5E1-026F-ED74-70CDCCED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1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4360-4FB5-42C4-A851-335B018C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6F2CF-B0A1-6238-221A-FCE315144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BED5-B10C-D0DA-9EEF-6D0C99E7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5F326-9A6B-B505-B6B8-2D1D6F7B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DC54E-288D-E1AF-1095-78AE831D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621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B53830-4164-748F-F0A5-D6B80B676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E0D40-A0A9-AA46-CF88-EFC5AD8B2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B3B10-AAA4-6539-2CF0-9CD28316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34B4-28B2-2D2B-8288-34D663BF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2219-C799-D6FD-80C4-7ECDE39B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08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0E1A-1FFC-43E0-591A-3CFB72CCD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E59D-2782-D3FF-6BF9-D4431475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80DFD-347F-334C-6C5B-5B1C7D1B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E5CE2-80D3-FE30-7D62-24DB8D7D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1F410-A5F3-F271-5C79-18F59FC7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079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77C7-EFEB-B878-1EC3-398FA4AF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80127-7003-A425-9F2F-B2A7F8486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4298E-7F09-A265-EC69-8022689A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441BD-E75B-87B6-7D0B-F75DBA26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39383-3CC9-AB2C-3267-CA64014C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143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CA51-B9AA-DDDB-CBE0-2CDFFFF9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DFF9-5CFA-C623-CBD1-60CB2F418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DA793-A87F-CC1D-064E-C06A9F38E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764D4-018D-D783-5C92-90FF403C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6BA35-0506-9ACB-D28E-F2D58FF8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2190C-6ADF-CAE3-5BA5-5CEC3DDD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72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F378-6A8D-A16D-EC29-AE3FD743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A47C5-DCF0-3B82-8F1B-83DB819D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66707-8036-A517-EE6E-E96962B8A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84BE2-9637-8131-0E95-CA3CBFF19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12475-7063-516F-E0EA-7D683507F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87B8DD-1210-45DD-4599-17904C86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DA482-10A2-394A-F3D1-58A13D13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3A8E9C-477D-5B7C-39BF-2BEEAFE8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17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B043-7ADA-C23E-DFC8-C205CF51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83079-9C73-EDA1-B149-9A907977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15216-9101-45C7-10A1-295B50881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C04AD-EECD-783B-C714-9A1836D2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552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B6CB7-3145-8A26-183C-022FE334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C408D-E52F-01F3-8FB3-3F7F36F05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67D24-92F5-B7CB-4335-8B8673FA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6864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5110-31B9-9194-F9E7-04AD3116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281DD-6549-27B1-7EBE-028F62FC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2BC10-C389-93AB-2B3B-1753B6DCB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8A9C2-5E92-C8E2-0CE1-7DEB35A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69407-9B88-202F-D629-599F6C70C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EB2DE-19C9-A819-4E2F-D89020E9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9386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15709-8922-40DB-7CED-EA9021DE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1163C-C4ED-4C61-8762-9FA375A71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547D-F7E7-4DC1-FEE5-77D2EA28C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FE3B5-F628-5CDA-D032-73D03836A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442E3-ED7F-6B1B-31D0-56D396E5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60EB8-BC59-CAAE-A119-7EC00D28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870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5C058-BF49-B1D7-13FC-6803A37F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6BF8A-27F0-3535-3BA6-5B677DE61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DDFA3-8059-7DB0-A75E-A40E41826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7D462-85E6-CB48-B7A6-F2AD73D15DF8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66CB4-3AD2-4775-8E19-5D2BDC75E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7BB58-1009-4515-668C-CF03F53A6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A72D5-4B32-D04A-A958-41579500775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590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EA7A19-87D4-7B98-EE7B-99531901415C}"/>
              </a:ext>
            </a:extLst>
          </p:cNvPr>
          <p:cNvSpPr txBox="1"/>
          <p:nvPr/>
        </p:nvSpPr>
        <p:spPr>
          <a:xfrm>
            <a:off x="1417982" y="2594886"/>
            <a:ext cx="9568070" cy="199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N" sz="3200" b="1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Predicting and Clustering Bird Migration Patterns Across Americas</a:t>
            </a:r>
          </a:p>
          <a:p>
            <a:pPr>
              <a:lnSpc>
                <a:spcPct val="115000"/>
              </a:lnSpc>
            </a:pPr>
            <a:endParaRPr lang="en-CN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15000"/>
              </a:lnSpc>
            </a:pPr>
            <a:r>
              <a:rPr lang="en-CN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Team</a:t>
            </a:r>
            <a:r>
              <a:rPr lang="en-CN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Yangkang Chen, Dean Lawrence </a:t>
            </a:r>
            <a:endParaRPr lang="en-CN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63FC4-11EE-90B4-24B5-D0FA741EECF8}"/>
              </a:ext>
            </a:extLst>
          </p:cNvPr>
          <p:cNvSpPr txBox="1"/>
          <p:nvPr/>
        </p:nvSpPr>
        <p:spPr>
          <a:xfrm>
            <a:off x="5010734" y="1523744"/>
            <a:ext cx="2170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Team 21 Standup 2</a:t>
            </a:r>
          </a:p>
        </p:txBody>
      </p:sp>
    </p:spTree>
    <p:extLst>
      <p:ext uri="{BB962C8B-B14F-4D97-AF65-F5344CB8AC3E}">
        <p14:creationId xmlns:p14="http://schemas.microsoft.com/office/powerpoint/2010/main" val="3660346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5825-9B01-E46A-BD68-76B4DD44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Progress: Supervised part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0DD32991-964F-F3D9-43DA-BFB0C228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4978"/>
            <a:ext cx="5047897" cy="5047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E14C5-6A1B-B8DE-AFAB-3A78A6CA1E9D}"/>
              </a:ext>
            </a:extLst>
          </p:cNvPr>
          <p:cNvSpPr txBox="1"/>
          <p:nvPr/>
        </p:nvSpPr>
        <p:spPr>
          <a:xfrm>
            <a:off x="6305905" y="2325591"/>
            <a:ext cx="5192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Sensitivity Analysis &amp; learning curve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6ED27-8935-97BA-35DB-029BE5352CB7}"/>
              </a:ext>
            </a:extLst>
          </p:cNvPr>
          <p:cNvCxnSpPr>
            <a:cxnSpLocks/>
          </p:cNvCxnSpPr>
          <p:nvPr/>
        </p:nvCxnSpPr>
        <p:spPr>
          <a:xfrm flipH="1">
            <a:off x="5753919" y="5754029"/>
            <a:ext cx="1494374" cy="25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6BFB76B-210F-7DF5-5208-AAD38E8859AF}"/>
              </a:ext>
            </a:extLst>
          </p:cNvPr>
          <p:cNvSpPr txBox="1"/>
          <p:nvPr/>
        </p:nvSpPr>
        <p:spPr>
          <a:xfrm>
            <a:off x="7295582" y="5501785"/>
            <a:ext cx="280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Add another axis: grid size?</a:t>
            </a:r>
          </a:p>
        </p:txBody>
      </p:sp>
    </p:spTree>
    <p:extLst>
      <p:ext uri="{BB962C8B-B14F-4D97-AF65-F5344CB8AC3E}">
        <p14:creationId xmlns:p14="http://schemas.microsoft.com/office/powerpoint/2010/main" val="21058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C58A6-3D4B-1D3D-8027-3BF06866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To do: Supervised part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6A13C-A18B-C95C-DFD7-0B9EA366339C}"/>
              </a:ext>
            </a:extLst>
          </p:cNvPr>
          <p:cNvSpPr txBox="1"/>
          <p:nvPr/>
        </p:nvSpPr>
        <p:spPr>
          <a:xfrm>
            <a:off x="1081667" y="2029522"/>
            <a:ext cx="93112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CN" sz="2000" dirty="0"/>
              <a:t>Sensitivity analysis on grid size</a:t>
            </a:r>
          </a:p>
          <a:p>
            <a:pPr marL="342900" indent="-342900">
              <a:buAutoNum type="arabicParenR"/>
            </a:pPr>
            <a:endParaRPr lang="en-CN" sz="2000" dirty="0"/>
          </a:p>
          <a:p>
            <a:pPr marL="342900" indent="-342900">
              <a:buAutoNum type="arabicParenR"/>
            </a:pPr>
            <a:r>
              <a:rPr lang="en-CN" sz="2000" dirty="0"/>
              <a:t>Feature importance analysis (</a:t>
            </a:r>
            <a:r>
              <a:rPr lang="en-CN" sz="2000" strike="sngStrike" dirty="0"/>
              <a:t>SHAP</a:t>
            </a:r>
            <a:r>
              <a:rPr lang="en-CN" sz="2000" dirty="0"/>
              <a:t> permutation analysis)</a:t>
            </a:r>
          </a:p>
          <a:p>
            <a:pPr marL="342900" indent="-342900">
              <a:buAutoNum type="arabicParenR"/>
            </a:pPr>
            <a:endParaRPr lang="en-CN" sz="2000" dirty="0"/>
          </a:p>
          <a:p>
            <a:pPr marL="342900" indent="-342900">
              <a:buAutoNum type="arabicParenR"/>
            </a:pPr>
            <a:r>
              <a:rPr lang="en-CN" sz="2000" dirty="0"/>
              <a:t>Error analysis: (</a:t>
            </a:r>
            <a:r>
              <a:rPr lang="en-CN" sz="2000" strike="sngStrike" dirty="0"/>
              <a:t>SHAP</a:t>
            </a:r>
            <a:r>
              <a:rPr lang="en-CN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Find out the feature distributions of mis-classified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Compare the distritutions to that of the successfully predicted samples (to see if they are outliers or abnormal values)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sz="2000" dirty="0"/>
              <a:t>Find out if thses features are significantly weighted 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304570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5825-9B01-E46A-BD68-76B4DD44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Progress: Unsupervised part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DC9A893-D903-8D56-62C7-2A0034EE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84" y="1789259"/>
            <a:ext cx="4143154" cy="4391109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70B91BBA-AA3C-0FA3-5776-744D543D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27" y="1690688"/>
            <a:ext cx="3052680" cy="4304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A8381-2E1F-EC5B-A4B2-1DF201AFEEC8}"/>
              </a:ext>
            </a:extLst>
          </p:cNvPr>
          <p:cNvSpPr txBox="1"/>
          <p:nvPr/>
        </p:nvSpPr>
        <p:spPr>
          <a:xfrm>
            <a:off x="370506" y="1690688"/>
            <a:ext cx="325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ROI (regions of interest)-based clustering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092B4-59CA-6D51-F622-8739755DB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4" y="2501316"/>
            <a:ext cx="2774437" cy="116139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20D843-7EDF-D615-2E3F-3C37D5E10888}"/>
              </a:ext>
            </a:extLst>
          </p:cNvPr>
          <p:cNvCxnSpPr/>
          <p:nvPr/>
        </p:nvCxnSpPr>
        <p:spPr>
          <a:xfrm flipV="1">
            <a:off x="3888954" y="2501316"/>
            <a:ext cx="407624" cy="5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C7D6B2-4955-2FE8-AF89-8AEA9D90E9A1}"/>
              </a:ext>
            </a:extLst>
          </p:cNvPr>
          <p:cNvSpPr txBox="1"/>
          <p:nvPr/>
        </p:nvSpPr>
        <p:spPr>
          <a:xfrm>
            <a:off x="3288395" y="3042299"/>
            <a:ext cx="156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Mostly carnivores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45715E-054F-279E-A647-5E672C82B36A}"/>
              </a:ext>
            </a:extLst>
          </p:cNvPr>
          <p:cNvCxnSpPr/>
          <p:nvPr/>
        </p:nvCxnSpPr>
        <p:spPr>
          <a:xfrm flipV="1">
            <a:off x="3910226" y="4729352"/>
            <a:ext cx="407624" cy="5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11F79D-5529-D90F-3411-54EE6331AA13}"/>
              </a:ext>
            </a:extLst>
          </p:cNvPr>
          <p:cNvSpPr txBox="1"/>
          <p:nvPr/>
        </p:nvSpPr>
        <p:spPr>
          <a:xfrm>
            <a:off x="2769277" y="5158924"/>
            <a:ext cx="1769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Mostly herbivores and omnivores</a:t>
            </a:r>
          </a:p>
        </p:txBody>
      </p:sp>
    </p:spTree>
    <p:extLst>
      <p:ext uri="{BB962C8B-B14F-4D97-AF65-F5344CB8AC3E}">
        <p14:creationId xmlns:p14="http://schemas.microsoft.com/office/powerpoint/2010/main" val="371667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5825-9B01-E46A-BD68-76B4DD44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Progress: Unsupervised part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73C26E-E32B-BE39-84D9-D1D52F0F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97" y="1690688"/>
            <a:ext cx="3316180" cy="4676579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6A1707E-DD49-D4E5-B83B-CA7AF61B7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19" y="1816295"/>
            <a:ext cx="4470306" cy="4676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12374-CA03-2A2E-7C74-DA0FCDFA92D7}"/>
              </a:ext>
            </a:extLst>
          </p:cNvPr>
          <p:cNvSpPr txBox="1"/>
          <p:nvPr/>
        </p:nvSpPr>
        <p:spPr>
          <a:xfrm>
            <a:off x="370505" y="1810385"/>
            <a:ext cx="3251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Distributional parameters-based clustering</a:t>
            </a:r>
          </a:p>
          <a:p>
            <a:r>
              <a:rPr lang="en-CN" sz="2000" b="1" dirty="0"/>
              <a:t>(mean, min, max of geo-distribution)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C49E97-8B0C-842B-7200-CB17775FEB1F}"/>
              </a:ext>
            </a:extLst>
          </p:cNvPr>
          <p:cNvCxnSpPr/>
          <p:nvPr/>
        </p:nvCxnSpPr>
        <p:spPr>
          <a:xfrm flipV="1">
            <a:off x="3248294" y="2649808"/>
            <a:ext cx="407624" cy="5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218BC9-3AEA-774D-E7CB-72A2004A4E71}"/>
              </a:ext>
            </a:extLst>
          </p:cNvPr>
          <p:cNvSpPr txBox="1"/>
          <p:nvPr/>
        </p:nvSpPr>
        <p:spPr>
          <a:xfrm>
            <a:off x="2647735" y="3190791"/>
            <a:ext cx="1560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Mostly herbivores and omnivores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F17F2D-AF58-2F20-2D3D-73A68E7A1DFF}"/>
              </a:ext>
            </a:extLst>
          </p:cNvPr>
          <p:cNvCxnSpPr/>
          <p:nvPr/>
        </p:nvCxnSpPr>
        <p:spPr>
          <a:xfrm flipV="1">
            <a:off x="3269566" y="4877844"/>
            <a:ext cx="407624" cy="5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71A856D-CB8C-3B68-F167-88C8E159ECCD}"/>
              </a:ext>
            </a:extLst>
          </p:cNvPr>
          <p:cNvSpPr txBox="1"/>
          <p:nvPr/>
        </p:nvSpPr>
        <p:spPr>
          <a:xfrm>
            <a:off x="2209897" y="5212307"/>
            <a:ext cx="176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Mostly carnivores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8EDC17-4322-DD52-4F68-CF3A588598F5}"/>
              </a:ext>
            </a:extLst>
          </p:cNvPr>
          <p:cNvCxnSpPr>
            <a:cxnSpLocks/>
          </p:cNvCxnSpPr>
          <p:nvPr/>
        </p:nvCxnSpPr>
        <p:spPr>
          <a:xfrm>
            <a:off x="3269566" y="5439217"/>
            <a:ext cx="611554" cy="45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6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AC58A6-3D4B-1D3D-8027-3BF06866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To do: Unsupervised part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47513-8F4E-0DBE-4174-138F2866EDB6}"/>
              </a:ext>
            </a:extLst>
          </p:cNvPr>
          <p:cNvSpPr txBox="1"/>
          <p:nvPr/>
        </p:nvSpPr>
        <p:spPr>
          <a:xfrm>
            <a:off x="2411179" y="2431182"/>
            <a:ext cx="325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ROI (regions of interest)-based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E4772-E96A-B7B2-2553-D2CBE940FDBB}"/>
              </a:ext>
            </a:extLst>
          </p:cNvPr>
          <p:cNvSpPr txBox="1"/>
          <p:nvPr/>
        </p:nvSpPr>
        <p:spPr>
          <a:xfrm>
            <a:off x="6367345" y="2436387"/>
            <a:ext cx="483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Distributional parameters-based clustering</a:t>
            </a:r>
          </a:p>
          <a:p>
            <a:r>
              <a:rPr lang="en-CN" sz="2000" b="1" dirty="0"/>
              <a:t>(mean, min, max of geo-distribution)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DA8B699-EFBE-182F-B967-384F4F15AF5F}"/>
              </a:ext>
            </a:extLst>
          </p:cNvPr>
          <p:cNvCxnSpPr>
            <a:cxnSpLocks/>
          </p:cNvCxnSpPr>
          <p:nvPr/>
        </p:nvCxnSpPr>
        <p:spPr>
          <a:xfrm>
            <a:off x="4293219" y="3235502"/>
            <a:ext cx="1538869" cy="5113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FD12EE-F47E-B696-C2F5-E4EB74AEC7A8}"/>
              </a:ext>
            </a:extLst>
          </p:cNvPr>
          <p:cNvCxnSpPr>
            <a:cxnSpLocks/>
          </p:cNvCxnSpPr>
          <p:nvPr/>
        </p:nvCxnSpPr>
        <p:spPr>
          <a:xfrm flipH="1">
            <a:off x="6467707" y="3374634"/>
            <a:ext cx="1984917" cy="372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449581-31AC-21AA-793C-EBBDA94D4470}"/>
              </a:ext>
            </a:extLst>
          </p:cNvPr>
          <p:cNvSpPr txBox="1"/>
          <p:nvPr/>
        </p:nvSpPr>
        <p:spPr>
          <a:xfrm>
            <a:off x="4624400" y="4025073"/>
            <a:ext cx="3114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Combined robust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5FFB7C-A2E9-6E40-9ADC-DF1588D9FB2D}"/>
              </a:ext>
            </a:extLst>
          </p:cNvPr>
          <p:cNvSpPr txBox="1"/>
          <p:nvPr/>
        </p:nvSpPr>
        <p:spPr>
          <a:xfrm>
            <a:off x="1148576" y="1918010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1) Robust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874E6-B1F2-1AC1-E290-C05154188291}"/>
              </a:ext>
            </a:extLst>
          </p:cNvPr>
          <p:cNvSpPr txBox="1"/>
          <p:nvPr/>
        </p:nvSpPr>
        <p:spPr>
          <a:xfrm>
            <a:off x="1148576" y="4957612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2) Evaluate clusterings based on trophic</a:t>
            </a:r>
            <a:r>
              <a:rPr lang="zh-CN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zh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level (omnivores, carnivores…)</a:t>
            </a:r>
            <a:endParaRPr lang="en-CN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17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5CC6-423C-DDDD-8C54-80B739B7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itchFamily="2" charset="-127"/>
                <a:ea typeface="NanumGothic" pitchFamily="2" charset="-127"/>
              </a:rPr>
              <a:t>To do: other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43B6-97A3-9673-9BB0-8C4BB951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1) Phylogenetic tree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2) Plot centered migration route for each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4C39A-D585-1D92-A33B-D15404A1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59" y="1950861"/>
            <a:ext cx="2464310" cy="2467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0D2F1-B2EC-63C6-A20A-9EA99FFB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73" y="2034631"/>
            <a:ext cx="2900854" cy="23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92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CAE47-7E9E-D6C5-9F90-67108B16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26306"/>
            <a:ext cx="4612641" cy="4619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1D370-0F65-F789-0A6D-65BC573C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86" y="3562350"/>
            <a:ext cx="3611000" cy="284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DD53A-0FC0-1033-C323-F7A33BD5A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55" y="450420"/>
            <a:ext cx="3756174" cy="29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49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5825-9B01-E46A-BD68-76B4DD44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Progress: Unsupervised part</a:t>
            </a:r>
          </a:p>
        </p:txBody>
      </p:sp>
    </p:spTree>
    <p:extLst>
      <p:ext uri="{BB962C8B-B14F-4D97-AF65-F5344CB8AC3E}">
        <p14:creationId xmlns:p14="http://schemas.microsoft.com/office/powerpoint/2010/main" val="205519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CDED9-52EB-7B6E-32F2-370A7BF2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52" y="1311340"/>
            <a:ext cx="6072476" cy="4235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9FCB8-A1B8-A4EB-D652-E45D6CCB4260}"/>
              </a:ext>
            </a:extLst>
          </p:cNvPr>
          <p:cNvSpPr txBox="1"/>
          <p:nvPr/>
        </p:nvSpPr>
        <p:spPr>
          <a:xfrm>
            <a:off x="7455839" y="948690"/>
            <a:ext cx="405110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RandomForestClassifier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"recall": 0.6502959877219908,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"precision": 0.726115429340841,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"ap": 0.5376533759690357,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0.7969020808394717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},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GradientBoostingClassifier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"recall": 0.387360228020171,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"precision": 0.6595426971535231,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"ap": 0.37016473313859943,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0.6706541719536567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},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DecisionTreeClassifier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"recall": 0.6266169699627274,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"precision": 0.6132718201813208,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"ap": 0.4541825885810646,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0.7678057392892599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},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LogisticRegression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"recall": 0.24386099539574654,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"precision": 0.5239665528206336,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"ap": 0.2693217068148591,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": 0.5964176529083762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59B87-E571-85F1-1DC0-26DBAB9A3E54}"/>
              </a:ext>
            </a:extLst>
          </p:cNvPr>
          <p:cNvSpPr txBox="1"/>
          <p:nvPr/>
        </p:nvSpPr>
        <p:spPr>
          <a:xfrm>
            <a:off x="8336280" y="44196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Single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06F28-E1FE-1FA1-D1BC-6F48A3A31765}"/>
              </a:ext>
            </a:extLst>
          </p:cNvPr>
          <p:cNvSpPr txBox="1"/>
          <p:nvPr/>
        </p:nvSpPr>
        <p:spPr>
          <a:xfrm>
            <a:off x="2770327" y="4419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Gridding &amp; ensemble</a:t>
            </a:r>
          </a:p>
        </p:txBody>
      </p:sp>
    </p:spTree>
    <p:extLst>
      <p:ext uri="{BB962C8B-B14F-4D97-AF65-F5344CB8AC3E}">
        <p14:creationId xmlns:p14="http://schemas.microsoft.com/office/powerpoint/2010/main" val="306568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A6D14A5-78E6-F7BD-540F-F71DEDC9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10494"/>
            <a:ext cx="10515599" cy="932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CN" sz="4800" b="1" i="0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rPr>
              <a:t>Team Plan</a:t>
            </a:r>
            <a:endParaRPr kumimoji="0" lang="en-US" altLang="en-CN" sz="4800" b="0" i="0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81612F-09B8-E8EE-E3CF-8FF0FCFB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9667"/>
              </p:ext>
            </p:extLst>
          </p:nvPr>
        </p:nvGraphicFramePr>
        <p:xfrm>
          <a:off x="838200" y="1920850"/>
          <a:ext cx="10515601" cy="4326656"/>
        </p:xfrm>
        <a:graphic>
          <a:graphicData uri="http://schemas.openxmlformats.org/drawingml/2006/table">
            <a:tbl>
              <a:tblPr bandRow="1"/>
              <a:tblGrid>
                <a:gridCol w="1647529">
                  <a:extLst>
                    <a:ext uri="{9D8B030D-6E8A-4147-A177-3AD203B41FA5}">
                      <a16:colId xmlns:a16="http://schemas.microsoft.com/office/drawing/2014/main" val="3360958026"/>
                    </a:ext>
                  </a:extLst>
                </a:gridCol>
                <a:gridCol w="5818294">
                  <a:extLst>
                    <a:ext uri="{9D8B030D-6E8A-4147-A177-3AD203B41FA5}">
                      <a16:colId xmlns:a16="http://schemas.microsoft.com/office/drawing/2014/main" val="2339539344"/>
                    </a:ext>
                  </a:extLst>
                </a:gridCol>
                <a:gridCol w="1330794">
                  <a:extLst>
                    <a:ext uri="{9D8B030D-6E8A-4147-A177-3AD203B41FA5}">
                      <a16:colId xmlns:a16="http://schemas.microsoft.com/office/drawing/2014/main" val="4070042933"/>
                    </a:ext>
                  </a:extLst>
                </a:gridCol>
                <a:gridCol w="1021660">
                  <a:extLst>
                    <a:ext uri="{9D8B030D-6E8A-4147-A177-3AD203B41FA5}">
                      <a16:colId xmlns:a16="http://schemas.microsoft.com/office/drawing/2014/main" val="621935069"/>
                    </a:ext>
                  </a:extLst>
                </a:gridCol>
                <a:gridCol w="697324">
                  <a:extLst>
                    <a:ext uri="{9D8B030D-6E8A-4147-A177-3AD203B41FA5}">
                      <a16:colId xmlns:a16="http://schemas.microsoft.com/office/drawing/2014/main" val="2053978066"/>
                    </a:ext>
                  </a:extLst>
                </a:gridCol>
              </a:tblGrid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Task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Summary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Deadline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Yangkang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Dean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574329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exploration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Visually explore qualities of dataset 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3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765117"/>
                  </a:ext>
                </a:extLst>
              </a:tr>
              <a:tr h="708676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Apply gridding algorithm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Implement </a:t>
                      </a:r>
                      <a:r>
                        <a:rPr lang="en-US" sz="1300" b="0" i="0" u="none" strike="noStrike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stixel</a:t>
                      </a: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generation algorithm from </a:t>
                      </a:r>
                      <a:r>
                        <a:rPr lang="en-US" sz="1300" b="0" i="0" u="none" strike="noStrike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AdaSTEM</a:t>
                      </a: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paper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7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414867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Supervised learning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Apply a variety of supervised learning models to the gridded data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14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396277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Prediction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Create and evaluate predictions based on supervised learning models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18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56707"/>
                  </a:ext>
                </a:extLst>
              </a:tr>
              <a:tr h="708676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Unsupervised learning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Perform unsupervised learning to extract insights from predictions made by unsupervised learning models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24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400667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Standups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Prepare materials to show at standups based on work completed prior to the meeting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7, Feb. 21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19181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Report drafting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 writing of final report 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28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06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9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CE2-F3CD-115A-4C1C-FF06C145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CD89-57CA-D090-A85F-4ED57BFD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2C7E1-A1FC-CE0D-5D3C-7979D72DE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11788"/>
            <a:ext cx="10744200" cy="404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E2D94-DEDD-A00F-B94F-272C8137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381000"/>
            <a:ext cx="9017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E2CF7B-8B84-B554-9486-49BBA3ED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692150"/>
            <a:ext cx="6997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27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22AA2A-007A-F793-F37C-7939AA9A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1725436"/>
            <a:ext cx="5349722" cy="3407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1797C-4266-D819-5A78-7740879C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5436"/>
            <a:ext cx="5707119" cy="33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1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CE2-F3CD-115A-4C1C-FF06C145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CD89-57CA-D090-A85F-4ED57BFD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4297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CE2-F3CD-115A-4C1C-FF06C145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CCD89-57CA-D090-A85F-4ED57BFD4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690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0C87A-686E-E4E3-C238-D7BF841E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Previous progress</a:t>
            </a:r>
          </a:p>
        </p:txBody>
      </p:sp>
    </p:spTree>
    <p:extLst>
      <p:ext uri="{BB962C8B-B14F-4D97-AF65-F5344CB8AC3E}">
        <p14:creationId xmlns:p14="http://schemas.microsoft.com/office/powerpoint/2010/main" val="163056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map&#10;&#10;Description automatically generated with medium confidence">
            <a:extLst>
              <a:ext uri="{FF2B5EF4-FFF2-40B4-BE49-F238E27FC236}">
                <a16:creationId xmlns:a16="http://schemas.microsoft.com/office/drawing/2014/main" id="{E9EB1E36-49B7-6E38-A379-1915056A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B2849-1819-1CD7-B40D-CAE8D19428AD}"/>
              </a:ext>
            </a:extLst>
          </p:cNvPr>
          <p:cNvSpPr txBox="1"/>
          <p:nvPr/>
        </p:nvSpPr>
        <p:spPr>
          <a:xfrm>
            <a:off x="1311967" y="1683025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 gridding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3BD178-65DC-EB38-4452-A18F729335D0}"/>
              </a:ext>
            </a:extLst>
          </p:cNvPr>
          <p:cNvCxnSpPr/>
          <p:nvPr/>
        </p:nvCxnSpPr>
        <p:spPr>
          <a:xfrm>
            <a:off x="1987827" y="2305878"/>
            <a:ext cx="0" cy="1113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0F1467-E165-67FB-1BBD-1F2BE4E53C00}"/>
              </a:ext>
            </a:extLst>
          </p:cNvPr>
          <p:cNvSpPr txBox="1"/>
          <p:nvPr/>
        </p:nvSpPr>
        <p:spPr>
          <a:xfrm>
            <a:off x="992713" y="364180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0C701-043D-C4BD-6A4C-4107F639F30F}"/>
              </a:ext>
            </a:extLst>
          </p:cNvPr>
          <p:cNvSpPr txBox="1"/>
          <p:nvPr/>
        </p:nvSpPr>
        <p:spPr>
          <a:xfrm>
            <a:off x="2858142" y="530087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404D0-C996-979D-9714-EE18F9F1082C}"/>
              </a:ext>
            </a:extLst>
          </p:cNvPr>
          <p:cNvSpPr txBox="1"/>
          <p:nvPr/>
        </p:nvSpPr>
        <p:spPr>
          <a:xfrm>
            <a:off x="3863011" y="168302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E9C2AD-B5F9-6DA2-DB92-A6575FAB9E7E}"/>
              </a:ext>
            </a:extLst>
          </p:cNvPr>
          <p:cNvCxnSpPr/>
          <p:nvPr/>
        </p:nvCxnSpPr>
        <p:spPr>
          <a:xfrm>
            <a:off x="4356200" y="2305878"/>
            <a:ext cx="0" cy="1113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32FA95-4231-53E4-C006-DA635BF3DE97}"/>
              </a:ext>
            </a:extLst>
          </p:cNvPr>
          <p:cNvSpPr txBox="1"/>
          <p:nvPr/>
        </p:nvSpPr>
        <p:spPr>
          <a:xfrm>
            <a:off x="3225704" y="364180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learning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49D0FB-2E86-3FD4-F644-C0CBB99E54D0}"/>
              </a:ext>
            </a:extLst>
          </p:cNvPr>
          <p:cNvCxnSpPr/>
          <p:nvPr/>
        </p:nvCxnSpPr>
        <p:spPr>
          <a:xfrm>
            <a:off x="4356200" y="4011135"/>
            <a:ext cx="0" cy="1113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7F19C4-5428-5497-8B55-E975E198DAD2}"/>
              </a:ext>
            </a:extLst>
          </p:cNvPr>
          <p:cNvSpPr txBox="1"/>
          <p:nvPr/>
        </p:nvSpPr>
        <p:spPr>
          <a:xfrm>
            <a:off x="4584662" y="444293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79ED8F-DC58-DC61-7FF0-A157CA0816FF}"/>
              </a:ext>
            </a:extLst>
          </p:cNvPr>
          <p:cNvSpPr/>
          <p:nvPr/>
        </p:nvSpPr>
        <p:spPr>
          <a:xfrm>
            <a:off x="940909" y="5493649"/>
            <a:ext cx="4982807" cy="6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evaluation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23E56F-E578-36C2-C893-51A97143515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108820" y="1192696"/>
            <a:ext cx="716192" cy="4903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C10169-F8E0-6758-A3F3-B80ECFF535F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22479" y="1214495"/>
            <a:ext cx="955444" cy="46853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4AF4E-104B-C03D-C10D-58BA2A436899}"/>
              </a:ext>
            </a:extLst>
          </p:cNvPr>
          <p:cNvCxnSpPr>
            <a:cxnSpLocks/>
          </p:cNvCxnSpPr>
          <p:nvPr/>
        </p:nvCxnSpPr>
        <p:spPr>
          <a:xfrm flipV="1">
            <a:off x="5786665" y="2078862"/>
            <a:ext cx="1515284" cy="25487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F055BF-52D0-B2D5-F2BF-8A252107C77C}"/>
              </a:ext>
            </a:extLst>
          </p:cNvPr>
          <p:cNvSpPr txBox="1"/>
          <p:nvPr/>
        </p:nvSpPr>
        <p:spPr>
          <a:xfrm>
            <a:off x="7301949" y="170953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Predict (adjust observation bias)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06C090-68F4-5078-8895-3C4235667034}"/>
              </a:ext>
            </a:extLst>
          </p:cNvPr>
          <p:cNvCxnSpPr>
            <a:cxnSpLocks/>
          </p:cNvCxnSpPr>
          <p:nvPr/>
        </p:nvCxnSpPr>
        <p:spPr>
          <a:xfrm>
            <a:off x="8840685" y="2182767"/>
            <a:ext cx="0" cy="14590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D6F0E3-E816-7904-F7F1-4DF9758015BD}"/>
              </a:ext>
            </a:extLst>
          </p:cNvPr>
          <p:cNvSpPr txBox="1"/>
          <p:nvPr/>
        </p:nvSpPr>
        <p:spPr>
          <a:xfrm>
            <a:off x="9024731" y="2539303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Reduce data volumn &amp; </a:t>
            </a:r>
          </a:p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dimension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3F994-E02F-FE1A-42A2-9D60CF6DE12B}"/>
              </a:ext>
            </a:extLst>
          </p:cNvPr>
          <p:cNvSpPr txBox="1"/>
          <p:nvPr/>
        </p:nvSpPr>
        <p:spPr>
          <a:xfrm>
            <a:off x="6903381" y="3768804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Clustering different species’ migration pattern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FD3CF-B5CE-F309-F597-083330DF183A}"/>
              </a:ext>
            </a:extLst>
          </p:cNvPr>
          <p:cNvCxnSpPr>
            <a:cxnSpLocks/>
          </p:cNvCxnSpPr>
          <p:nvPr/>
        </p:nvCxnSpPr>
        <p:spPr>
          <a:xfrm>
            <a:off x="8848795" y="4139191"/>
            <a:ext cx="0" cy="121468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D74E65E-809E-32FB-246A-43A4791BB22D}"/>
              </a:ext>
            </a:extLst>
          </p:cNvPr>
          <p:cNvSpPr/>
          <p:nvPr/>
        </p:nvSpPr>
        <p:spPr>
          <a:xfrm>
            <a:off x="6408406" y="5493649"/>
            <a:ext cx="4982807" cy="6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evaluation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27A32A-5416-1896-6CBC-7C2EEBA4F105}"/>
              </a:ext>
            </a:extLst>
          </p:cNvPr>
          <p:cNvCxnSpPr>
            <a:cxnSpLocks/>
          </p:cNvCxnSpPr>
          <p:nvPr/>
        </p:nvCxnSpPr>
        <p:spPr>
          <a:xfrm>
            <a:off x="4204420" y="1148126"/>
            <a:ext cx="4407971" cy="5303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0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B118-57D1-EAAA-46FC-72BE9F3C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QuadTree</a:t>
            </a:r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implementation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F1041-40DF-2AE2-A777-E3D7584E0BC7}"/>
              </a:ext>
            </a:extLst>
          </p:cNvPr>
          <p:cNvSpPr txBox="1"/>
          <p:nvPr/>
        </p:nvSpPr>
        <p:spPr>
          <a:xfrm>
            <a:off x="8993859" y="182425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100 spatial ensembles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4E588E-D199-BBF1-9180-8EA704D0781E}"/>
              </a:ext>
            </a:extLst>
          </p:cNvPr>
          <p:cNvSpPr txBox="1"/>
          <p:nvPr/>
        </p:nvSpPr>
        <p:spPr>
          <a:xfrm>
            <a:off x="8668741" y="2973426"/>
            <a:ext cx="3497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Thousands of </a:t>
            </a:r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stixels</a:t>
            </a:r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for each ensembles</a:t>
            </a:r>
          </a:p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(spatial temporal pixel)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BFBAD9-4BC6-6C9F-DCAF-9070C4794F82}"/>
              </a:ext>
            </a:extLst>
          </p:cNvPr>
          <p:cNvSpPr txBox="1"/>
          <p:nvPr/>
        </p:nvSpPr>
        <p:spPr>
          <a:xfrm>
            <a:off x="8851214" y="4676593"/>
            <a:ext cx="2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base learning model for each </a:t>
            </a:r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stixel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34C9D40-3420-9B88-F94F-C7202045AF88}"/>
              </a:ext>
            </a:extLst>
          </p:cNvPr>
          <p:cNvSpPr/>
          <p:nvPr/>
        </p:nvSpPr>
        <p:spPr>
          <a:xfrm>
            <a:off x="10066549" y="2390611"/>
            <a:ext cx="376685" cy="39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A07D462-BF21-005A-03A1-AA7D6CF247BA}"/>
              </a:ext>
            </a:extLst>
          </p:cNvPr>
          <p:cNvSpPr/>
          <p:nvPr/>
        </p:nvSpPr>
        <p:spPr>
          <a:xfrm>
            <a:off x="10066549" y="4175868"/>
            <a:ext cx="376685" cy="39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C4CAE-0DBF-10E4-A5EA-5299D2C9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690687"/>
            <a:ext cx="7940078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891CB-06B5-D09E-2075-66EC85CB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EFF63E-F649-D4CE-AFF5-736C14C9DE86}"/>
              </a:ext>
            </a:extLst>
          </p:cNvPr>
          <p:cNvGraphicFramePr>
            <a:graphicFrameLocks noGrp="1"/>
          </p:cNvGraphicFramePr>
          <p:nvPr/>
        </p:nvGraphicFramePr>
        <p:xfrm>
          <a:off x="1618974" y="1224537"/>
          <a:ext cx="8954052" cy="440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342">
                  <a:extLst>
                    <a:ext uri="{9D8B030D-6E8A-4147-A177-3AD203B41FA5}">
                      <a16:colId xmlns:a16="http://schemas.microsoft.com/office/drawing/2014/main" val="3097740983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2071351986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520578633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645426653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1343408677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429674243"/>
                    </a:ext>
                  </a:extLst>
                </a:gridCol>
              </a:tblGrid>
              <a:tr h="695765">
                <a:tc>
                  <a:txBody>
                    <a:bodyPr/>
                    <a:lstStyle/>
                    <a:p>
                      <a:r>
                        <a:rPr lang="en-CN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462701"/>
                  </a:ext>
                </a:extLst>
              </a:tr>
              <a:tr h="930100">
                <a:tc>
                  <a:txBody>
                    <a:bodyPr/>
                    <a:lstStyle/>
                    <a:p>
                      <a:r>
                        <a:rPr lang="en-CN" dirty="0"/>
                        <a:t>(or longitude, latitude)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(date)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5504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913380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549892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64903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14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60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5825-9B01-E46A-BD68-76B4DD44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Recent Progress: Supervised part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577B62-B5C9-35D4-FDC6-31B655185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94169"/>
              </p:ext>
            </p:extLst>
          </p:nvPr>
        </p:nvGraphicFramePr>
        <p:xfrm>
          <a:off x="838200" y="4836582"/>
          <a:ext cx="10625254" cy="1430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7082">
                  <a:extLst>
                    <a:ext uri="{9D8B030D-6E8A-4147-A177-3AD203B41FA5}">
                      <a16:colId xmlns:a16="http://schemas.microsoft.com/office/drawing/2014/main" val="2835490296"/>
                    </a:ext>
                  </a:extLst>
                </a:gridCol>
                <a:gridCol w="1517082">
                  <a:extLst>
                    <a:ext uri="{9D8B030D-6E8A-4147-A177-3AD203B41FA5}">
                      <a16:colId xmlns:a16="http://schemas.microsoft.com/office/drawing/2014/main" val="839622499"/>
                    </a:ext>
                  </a:extLst>
                </a:gridCol>
                <a:gridCol w="1335256">
                  <a:extLst>
                    <a:ext uri="{9D8B030D-6E8A-4147-A177-3AD203B41FA5}">
                      <a16:colId xmlns:a16="http://schemas.microsoft.com/office/drawing/2014/main" val="2236976256"/>
                    </a:ext>
                  </a:extLst>
                </a:gridCol>
                <a:gridCol w="1701180">
                  <a:extLst>
                    <a:ext uri="{9D8B030D-6E8A-4147-A177-3AD203B41FA5}">
                      <a16:colId xmlns:a16="http://schemas.microsoft.com/office/drawing/2014/main" val="3920582886"/>
                    </a:ext>
                  </a:extLst>
                </a:gridCol>
                <a:gridCol w="1518218">
                  <a:extLst>
                    <a:ext uri="{9D8B030D-6E8A-4147-A177-3AD203B41FA5}">
                      <a16:colId xmlns:a16="http://schemas.microsoft.com/office/drawing/2014/main" val="1876052412"/>
                    </a:ext>
                  </a:extLst>
                </a:gridCol>
                <a:gridCol w="1518218">
                  <a:extLst>
                    <a:ext uri="{9D8B030D-6E8A-4147-A177-3AD203B41FA5}">
                      <a16:colId xmlns:a16="http://schemas.microsoft.com/office/drawing/2014/main" val="2975980365"/>
                    </a:ext>
                  </a:extLst>
                </a:gridCol>
                <a:gridCol w="1518218">
                  <a:extLst>
                    <a:ext uri="{9D8B030D-6E8A-4147-A177-3AD203B41FA5}">
                      <a16:colId xmlns:a16="http://schemas.microsoft.com/office/drawing/2014/main" val="3117856588"/>
                    </a:ext>
                  </a:extLst>
                </a:gridCol>
              </a:tblGrid>
              <a:tr h="3667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species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AdaSTEM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DecisionTreeClassifier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GradientBoostingClassifier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LogisticRegression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 dirty="0">
                          <a:effectLst/>
                        </a:rPr>
                        <a:t>RandomForestClassifier</a:t>
                      </a:r>
                      <a:endParaRPr lang="en-CN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XGBClassifier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0878981"/>
                  </a:ext>
                </a:extLst>
              </a:tr>
              <a:tr h="177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American_Crow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0.864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0.7638 (0.0014)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0.6718 (0.0013)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0.63 (0.0024)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0.794 (0.0019)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0.7636 (0.002)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6174461"/>
                  </a:ext>
                </a:extLst>
              </a:tr>
              <a:tr h="177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American_Robin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0.863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0.7591 (0.001)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0.7144 (0.0015)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0.6429 (0.0017)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0.7952 (0.001)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0.7678 (0.002)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6577000"/>
                  </a:ext>
                </a:extLst>
              </a:tr>
              <a:tr h="177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Black-capped_Chickadee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0.8616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0.8214 (0.0021)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0.7667 (0.0021)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0.6932 (0.0022)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0.8576 (0.0012)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0.8382 (0.0017)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5997808"/>
                  </a:ext>
                </a:extLst>
              </a:tr>
              <a:tr h="177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House_Wren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0.8646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0.7635 (0.0016)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0.574 (0.0015)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0.5387 (0.0017)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0.77 (0.0022)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0.6823 (0.0015)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0696749"/>
                  </a:ext>
                </a:extLst>
              </a:tr>
              <a:tr h="177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Mallard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0.8615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0.7618 (0.0025)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0.614 (0.0021)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0.5609 (0.0031)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0.7798 (0.0021)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0.72 (0.0017)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384388"/>
                  </a:ext>
                </a:extLst>
              </a:tr>
              <a:tr h="177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Turkey_Vulture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0.8633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0.7361 (0.0019)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0.5723 (0.0024)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0.5469 (0.001)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>
                          <a:effectLst/>
                        </a:rPr>
                        <a:t>0.7434 (0.0019)</a:t>
                      </a:r>
                      <a:endParaRPr lang="en-CN" sz="11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CN" sz="1000" dirty="0">
                          <a:effectLst/>
                        </a:rPr>
                        <a:t>0.6754 (0.002)</a:t>
                      </a:r>
                      <a:endParaRPr lang="en-CN" sz="11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88886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A061E4-FB04-2A2B-0A5D-CF657FC5CDF5}"/>
              </a:ext>
            </a:extLst>
          </p:cNvPr>
          <p:cNvSpPr txBox="1"/>
          <p:nvPr/>
        </p:nvSpPr>
        <p:spPr>
          <a:xfrm>
            <a:off x="9054773" y="2894303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Model performance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AF6E8F9-C823-A26E-7BD6-7B2DBF1E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775"/>
            <a:ext cx="7281746" cy="24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1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713</Words>
  <Application>Microsoft Macintosh PowerPoint</Application>
  <PresentationFormat>Widescreen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NanumGothic</vt:lpstr>
      <vt:lpstr>NANUMGOTHIC EXTRABOLD</vt:lpstr>
      <vt:lpstr>Arial</vt:lpstr>
      <vt:lpstr>Calibri</vt:lpstr>
      <vt:lpstr>Calibri Light</vt:lpstr>
      <vt:lpstr>Menlo</vt:lpstr>
      <vt:lpstr>Times New Roman</vt:lpstr>
      <vt:lpstr>Office Theme</vt:lpstr>
      <vt:lpstr>PowerPoint Presentation</vt:lpstr>
      <vt:lpstr>PowerPoint Presentation</vt:lpstr>
      <vt:lpstr>Previous progress</vt:lpstr>
      <vt:lpstr>PowerPoint Presentation</vt:lpstr>
      <vt:lpstr>PowerPoint Presentation</vt:lpstr>
      <vt:lpstr>QuadTree implementation</vt:lpstr>
      <vt:lpstr>PowerPoint Presentation</vt:lpstr>
      <vt:lpstr>PowerPoint Presentation</vt:lpstr>
      <vt:lpstr>Recent Progress: Supervised part</vt:lpstr>
      <vt:lpstr>Recent Progress: Supervised part</vt:lpstr>
      <vt:lpstr>To do: Supervised part</vt:lpstr>
      <vt:lpstr>Recent Progress: Unsupervised part</vt:lpstr>
      <vt:lpstr>Recent Progress: Unsupervised part</vt:lpstr>
      <vt:lpstr>To do: Unsupervised part</vt:lpstr>
      <vt:lpstr>To do: other visualizations</vt:lpstr>
      <vt:lpstr>PowerPoint Presentation</vt:lpstr>
      <vt:lpstr>PowerPoint Presentation</vt:lpstr>
      <vt:lpstr>Recent Progress: Unsupervised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旸康</dc:creator>
  <cp:lastModifiedBy>陈 旸康</cp:lastModifiedBy>
  <cp:revision>85</cp:revision>
  <dcterms:created xsi:type="dcterms:W3CDTF">2023-02-10T11:29:31Z</dcterms:created>
  <dcterms:modified xsi:type="dcterms:W3CDTF">2023-02-20T12:26:40Z</dcterms:modified>
</cp:coreProperties>
</file>